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Quattrocento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attrocentoSans-regular.fntdata"/><Relationship Id="rId14" Type="http://schemas.openxmlformats.org/officeDocument/2006/relationships/slide" Target="slides/slide9.xml"/><Relationship Id="rId17" Type="http://schemas.openxmlformats.org/officeDocument/2006/relationships/font" Target="fonts/QuattrocentoSans-italic.fntdata"/><Relationship Id="rId16" Type="http://schemas.openxmlformats.org/officeDocument/2006/relationships/font" Target="fonts/Quattrocen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Quattrocento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9d367821a_3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9d367821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89d367821a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9d367821a_1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9d367821a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89d367821a_1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ddf696e17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ddf696e1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6ddf696e17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813a6def6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813a6de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8813a6def6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202ce6d4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202ce6d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7202ce6d4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ddf696e1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ddf696e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6ddf696e1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8b988d8c3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8b988d8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88b988d8c3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813a6def6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813a6def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8813a6def6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1371600" y="0"/>
            <a:ext cx="6553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AFROTC Detachment 592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8200" y="6096000"/>
            <a:ext cx="10744200" cy="152400"/>
          </a:xfrm>
          <a:prstGeom prst="mathMinus">
            <a:avLst>
              <a:gd fmla="val 23520" name="adj1"/>
            </a:avLst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2306638" y="6248400"/>
            <a:ext cx="46863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Quattrocento San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Strive for Perfection, Settle for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295400"/>
            <a:ext cx="417221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/>
          <p:nvPr>
            <p:ph idx="1" type="body"/>
          </p:nvPr>
        </p:nvSpPr>
        <p:spPr>
          <a:xfrm>
            <a:off x="5410200" y="2647949"/>
            <a:ext cx="3124200" cy="1162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idx="2" type="body"/>
          </p:nvPr>
        </p:nvSpPr>
        <p:spPr>
          <a:xfrm>
            <a:off x="5823284" y="4953000"/>
            <a:ext cx="335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128" name="Google Shape;12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129" name="Google Shape;1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140" name="Google Shape;14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141" name="Google Shape;1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2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31" name="Google Shape;3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32" name="Google Shape;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43" name="Google Shape;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44" name="Google Shape;4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838200" y="5638800"/>
            <a:ext cx="708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52" name="Google Shape;5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53" name="Google Shape;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64" name="Google Shape;6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65" name="Google Shape;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6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77" name="Google Shape;7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78" name="Google Shape;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7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92" name="Google Shape;9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93" name="Google Shape;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102" name="Google Shape;10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103" name="Google Shape;1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lclt.com/binary/c55f/C49ers-clr.jpg" id="115" name="Google Shape;11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116" name="Google Shape;1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0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7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05057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http://clclt.com/binary/c55f/C49ers-clr.jp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81988" y="0"/>
            <a:ext cx="861215" cy="91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andofthegoldenwest.af.mil/shared/media/document/AFD-110706-032.jpg"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142543" cy="91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2819400" y="762000"/>
            <a:ext cx="3810000" cy="35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"/>
              <a:buFont typeface="Times New Roman"/>
              <a:buNone/>
            </a:pPr>
            <a:r>
              <a:rPr b="1" i="1" lang="en-US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Integrity    -    Service   -     Excellence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0" y="914400"/>
            <a:ext cx="27432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6477000" y="911225"/>
            <a:ext cx="2667000" cy="46038"/>
          </a:xfrm>
          <a:prstGeom prst="rect">
            <a:avLst/>
          </a:prstGeom>
          <a:solidFill>
            <a:srgbClr val="050571"/>
          </a:solidFill>
          <a:ln cap="flat" cmpd="sng" w="25400">
            <a:solidFill>
              <a:srgbClr val="0505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505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838200" y="1371600"/>
            <a:ext cx="7772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-qyzZuc3TR4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grIeV6RPlIE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9yrG4jKuRM3VbvKbnHYr54bEbUsHMHZN/view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frotc.uncc.edu" TargetMode="External"/><Relationship Id="rId4" Type="http://schemas.openxmlformats.org/officeDocument/2006/relationships/hyperlink" Target="https://forms.gle/gQMvrweArtibCrTJ7" TargetMode="External"/><Relationship Id="rId5" Type="http://schemas.openxmlformats.org/officeDocument/2006/relationships/image" Target="../media/image10.jpg"/><Relationship Id="rId6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/>
          <p:nvPr>
            <p:ph idx="1" type="body"/>
          </p:nvPr>
        </p:nvSpPr>
        <p:spPr>
          <a:xfrm>
            <a:off x="4271500" y="2256575"/>
            <a:ext cx="44979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-US" sz="4500"/>
              <a:t>Air Force Officer Training Program</a:t>
            </a:r>
            <a:endParaRPr b="0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3"/>
          <p:cNvSpPr txBox="1"/>
          <p:nvPr>
            <p:ph idx="2" type="body"/>
          </p:nvPr>
        </p:nvSpPr>
        <p:spPr>
          <a:xfrm>
            <a:off x="4577200" y="3780575"/>
            <a:ext cx="38865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b="1" i="1" lang="en-US" sz="2400"/>
              <a:t>US Air Force and US Space Force Commissioning Source </a:t>
            </a:r>
            <a:endParaRPr b="1" i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 AF</a:t>
            </a:r>
            <a:r>
              <a:rPr lang="en-US">
                <a:solidFill>
                  <a:schemeClr val="dk1"/>
                </a:solidFill>
              </a:rPr>
              <a:t>ROTC experience</a:t>
            </a:r>
            <a:endParaRPr/>
          </a:p>
        </p:txBody>
      </p:sp>
      <p:sp>
        <p:nvSpPr>
          <p:cNvPr id="163" name="Google Shape;163;p14"/>
          <p:cNvSpPr txBox="1"/>
          <p:nvPr>
            <p:ph idx="1" type="body"/>
          </p:nvPr>
        </p:nvSpPr>
        <p:spPr>
          <a:xfrm>
            <a:off x="364700" y="1560575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hat is the culture like at Det 592? Take a look!" id="164" name="Google Shape;164;p14" title="Detachment 592: Who We Ar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0675"/>
            <a:ext cx="9144000" cy="56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sit our website - afrotc.uncc.edu" id="171" name="Google Shape;171;p15" title="Air Force ROTC Program Presentation - Virtual SOA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Overview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8" name="Google Shape;17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2075"/>
            <a:ext cx="9144000" cy="55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Overview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6" name="Google Shape;186;p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4379"/>
            <a:ext cx="9143999" cy="519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Who We Are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18" title="Recruiting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83900"/>
            <a:ext cx="9144000" cy="567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How to Join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2" name="Google Shape;202;p19"/>
          <p:cNvSpPr txBox="1"/>
          <p:nvPr>
            <p:ph idx="1" type="body"/>
          </p:nvPr>
        </p:nvSpPr>
        <p:spPr>
          <a:xfrm>
            <a:off x="762000" y="1547250"/>
            <a:ext cx="7620000" cy="46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>
                <a:solidFill>
                  <a:srgbClr val="000000"/>
                </a:solidFill>
              </a:rPr>
              <a:t>Register for </a:t>
            </a:r>
            <a:r>
              <a:rPr b="1" lang="en-US">
                <a:solidFill>
                  <a:srgbClr val="000000"/>
                </a:solidFill>
              </a:rPr>
              <a:t>AERO 1101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b="1" lang="en-US">
                <a:solidFill>
                  <a:srgbClr val="000000"/>
                </a:solidFill>
              </a:rPr>
              <a:t>AERO 1100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>
                <a:solidFill>
                  <a:srgbClr val="000000"/>
                </a:solidFill>
              </a:rPr>
              <a:t>Attend New Cadet Orientation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>
                <a:solidFill>
                  <a:srgbClr val="000000"/>
                </a:solidFill>
              </a:rPr>
              <a:t>Be eager to learn skills applicable in a variety of situations and environments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en-US" u="sng">
                <a:solidFill>
                  <a:srgbClr val="000000"/>
                </a:solidFill>
              </a:rPr>
              <a:t>No commitment is required to join</a:t>
            </a:r>
            <a:endParaRPr b="1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600" y="4283200"/>
            <a:ext cx="2574800" cy="2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Frequently Asked Questions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0" name="Google Shape;210;p20"/>
          <p:cNvSpPr txBox="1"/>
          <p:nvPr>
            <p:ph idx="1" type="body"/>
          </p:nvPr>
        </p:nvSpPr>
        <p:spPr>
          <a:xfrm>
            <a:off x="457200" y="1270025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b="1" lang="en-US" sz="2700"/>
              <a:t>Is military or JROTC experience required to Join?</a:t>
            </a:r>
            <a:endParaRPr b="1" sz="27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No military or JROTC </a:t>
            </a:r>
            <a:r>
              <a:rPr lang="en-US" sz="2200"/>
              <a:t>experience</a:t>
            </a:r>
            <a:r>
              <a:rPr lang="en-US" sz="2200"/>
              <a:t> is necessary to join, many cadets have no prior military </a:t>
            </a:r>
            <a:r>
              <a:rPr lang="en-US" sz="2200"/>
              <a:t>experience</a:t>
            </a:r>
            <a:r>
              <a:rPr lang="en-US" sz="2200"/>
              <a:t> </a:t>
            </a:r>
            <a:endParaRPr sz="2200"/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400050" lvl="0" marL="457200" rtl="0" algn="l"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b="1" lang="en-US" sz="2700"/>
              <a:t>Will I </a:t>
            </a:r>
            <a:r>
              <a:rPr b="1" lang="en-US" sz="2700"/>
              <a:t>receive</a:t>
            </a:r>
            <a:r>
              <a:rPr b="1" lang="en-US" sz="2700"/>
              <a:t> a scholarship?</a:t>
            </a:r>
            <a:endParaRPr b="1" sz="27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–"/>
            </a:pPr>
            <a:r>
              <a:rPr lang="en-US" sz="2200">
                <a:highlight>
                  <a:srgbClr val="FFFFFF"/>
                </a:highlight>
              </a:rPr>
              <a:t>While there are scholarship opportunities, many participants are not on scholarship</a:t>
            </a:r>
            <a:endParaRPr sz="2200"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highlight>
                <a:srgbClr val="FFFFFF"/>
              </a:highlight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b="1" lang="en-US" sz="2700">
                <a:highlight>
                  <a:srgbClr val="FFFFFF"/>
                </a:highlight>
              </a:rPr>
              <a:t>Am I </a:t>
            </a:r>
            <a:r>
              <a:rPr b="1" lang="en-US" sz="2700">
                <a:highlight>
                  <a:srgbClr val="FFFFFF"/>
                </a:highlight>
              </a:rPr>
              <a:t>committed to service</a:t>
            </a:r>
            <a:r>
              <a:rPr b="1" lang="en-US" sz="2700">
                <a:highlight>
                  <a:srgbClr val="FFFFFF"/>
                </a:highlight>
              </a:rPr>
              <a:t> once I join?</a:t>
            </a:r>
            <a:endParaRPr b="1" sz="2700">
              <a:highlight>
                <a:srgbClr val="FFFFFF"/>
              </a:highlight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>
                <a:highlight>
                  <a:srgbClr val="FFFFFF"/>
                </a:highlight>
              </a:rPr>
              <a:t>No service commitment is required upon entering the program</a:t>
            </a:r>
            <a:endParaRPr sz="2200"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highlight>
                <a:srgbClr val="FFFFFF"/>
              </a:highlight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b="1" lang="en-US" sz="2700">
                <a:highlight>
                  <a:srgbClr val="FFFFFF"/>
                </a:highlight>
              </a:rPr>
              <a:t>Will I get a job from Air Force ROTC?</a:t>
            </a:r>
            <a:endParaRPr b="1" sz="2700"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200">
                <a:highlight>
                  <a:srgbClr val="FFFFFF"/>
                </a:highlight>
              </a:rPr>
              <a:t>Contracts are usually signed 2 years before graduation, providing a secure job upon program completion</a:t>
            </a:r>
            <a:r>
              <a:rPr lang="en-US" sz="2300">
                <a:highlight>
                  <a:srgbClr val="FFFFFF"/>
                </a:highlight>
              </a:rPr>
              <a:t> </a:t>
            </a:r>
            <a:endParaRPr sz="23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type="title"/>
          </p:nvPr>
        </p:nvSpPr>
        <p:spPr>
          <a:xfrm>
            <a:off x="1219200" y="0"/>
            <a:ext cx="6858000" cy="8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Want to Know More?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7" name="Google Shape;217;p21"/>
          <p:cNvSpPr txBox="1"/>
          <p:nvPr>
            <p:ph idx="1" type="body"/>
          </p:nvPr>
        </p:nvSpPr>
        <p:spPr>
          <a:xfrm>
            <a:off x="457200" y="1600200"/>
            <a:ext cx="8229600" cy="23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Website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u="sng">
                <a:solidFill>
                  <a:schemeClr val="hlink"/>
                </a:solidFill>
                <a:hlinkClick r:id="rId3"/>
              </a:rPr>
              <a:t>afrotc.uncc.edu</a:t>
            </a:r>
            <a:r>
              <a:rPr lang="en-US"/>
              <a:t> </a:t>
            </a:r>
            <a:endParaRPr sz="1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Contact a cadet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here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 rot="301">
            <a:off x="5327050" y="1994500"/>
            <a:ext cx="34224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 u="sng">
                <a:latin typeface="Calibri"/>
                <a:ea typeface="Calibri"/>
                <a:cs typeface="Calibri"/>
                <a:sym typeface="Calibri"/>
              </a:rPr>
              <a:t>Follow Us!</a:t>
            </a:r>
            <a:endParaRPr b="1" sz="25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Instagram: @det592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Facebook: @det592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YouTube: AFROTC Det592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1"/>
          <p:cNvPicPr preferRelativeResize="0"/>
          <p:nvPr/>
        </p:nvPicPr>
        <p:blipFill rotWithShape="1">
          <a:blip r:embed="rId5">
            <a:alphaModFix/>
          </a:blip>
          <a:srcRect b="8838" l="16109" r="22001" t="38518"/>
          <a:stretch/>
        </p:blipFill>
        <p:spPr>
          <a:xfrm>
            <a:off x="4372625" y="4104050"/>
            <a:ext cx="4771380" cy="27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 rotWithShape="1">
          <a:blip r:embed="rId6">
            <a:alphaModFix/>
          </a:blip>
          <a:srcRect b="34812" l="0" r="0" t="14299"/>
          <a:stretch/>
        </p:blipFill>
        <p:spPr>
          <a:xfrm>
            <a:off x="0" y="4104050"/>
            <a:ext cx="4372625" cy="2753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